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chem Osseman" initials="JO" lastIdx="1" clrIdx="0">
    <p:extLst>
      <p:ext uri="{19B8F6BF-5375-455C-9EA6-DF929625EA0E}">
        <p15:presenceInfo xmlns:p15="http://schemas.microsoft.com/office/powerpoint/2012/main" userId="46d10b83e83f040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70753"/>
  </p:normalViewPr>
  <p:slideViewPr>
    <p:cSldViewPr snapToGrid="0" snapToObjects="1">
      <p:cViewPr varScale="1">
        <p:scale>
          <a:sx n="81" d="100"/>
          <a:sy n="81" d="100"/>
        </p:scale>
        <p:origin x="64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3CA641-C68C-7541-B7D8-97C78351B070}" type="datetimeFigureOut">
              <a:rPr lang="nl-NL" smtClean="0"/>
              <a:t>20-01-2021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25A43C-A3D7-7B41-BE60-47EF159AAADB}" type="slidenum">
              <a:rPr lang="nl-NL" smtClean="0"/>
              <a:t>‹nr.›</a:t>
            </a:fld>
            <a:endParaRPr lang="nl-NL"/>
          </a:p>
        </p:txBody>
      </p:sp>
    </p:spTree>
    <p:extLst>
      <p:ext uri="{BB962C8B-B14F-4D97-AF65-F5344CB8AC3E}">
        <p14:creationId xmlns:p14="http://schemas.microsoft.com/office/powerpoint/2010/main" val="2724632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nl.wikipedia.org/wiki/Derde_Franse_Republiek" TargetMode="External"/><Relationship Id="rId13" Type="http://schemas.openxmlformats.org/officeDocument/2006/relationships/hyperlink" Target="https://nl.wikipedia.org/wiki/Japans_keizerrijk" TargetMode="External"/><Relationship Id="rId18" Type="http://schemas.openxmlformats.org/officeDocument/2006/relationships/hyperlink" Target="https://nl.wikipedia.org/wiki/Anti-Kominternpact" TargetMode="External"/><Relationship Id="rId3" Type="http://schemas.openxmlformats.org/officeDocument/2006/relationships/hyperlink" Target="https://nl.wikipedia.org/wiki/Europa_(werelddeel)" TargetMode="External"/><Relationship Id="rId7" Type="http://schemas.openxmlformats.org/officeDocument/2006/relationships/hyperlink" Target="https://nl.wikipedia.org/wiki/Verenigd_Koninkrijk" TargetMode="External"/><Relationship Id="rId12" Type="http://schemas.openxmlformats.org/officeDocument/2006/relationships/hyperlink" Target="https://nl.wikipedia.org/wiki/Sovjet-Unie" TargetMode="External"/><Relationship Id="rId17" Type="http://schemas.openxmlformats.org/officeDocument/2006/relationships/hyperlink" Target="https://nl.wikipedia.org/wiki/Adolf_Hitler" TargetMode="External"/><Relationship Id="rId2" Type="http://schemas.openxmlformats.org/officeDocument/2006/relationships/slide" Target="../slides/slide2.xml"/><Relationship Id="rId16" Type="http://schemas.openxmlformats.org/officeDocument/2006/relationships/hyperlink" Target="https://nl.wikipedia.org/wiki/Verenigde_Staten" TargetMode="External"/><Relationship Id="rId20" Type="http://schemas.openxmlformats.org/officeDocument/2006/relationships/hyperlink" Target="https://nl.wikipedia.org/wiki/Totale_oorlog" TargetMode="External"/><Relationship Id="rId1" Type="http://schemas.openxmlformats.org/officeDocument/2006/relationships/notesMaster" Target="../notesMasters/notesMaster1.xml"/><Relationship Id="rId6" Type="http://schemas.openxmlformats.org/officeDocument/2006/relationships/hyperlink" Target="https://nl.wikipedia.org/wiki/Tweede_Poolse_Republiek" TargetMode="External"/><Relationship Id="rId11" Type="http://schemas.openxmlformats.org/officeDocument/2006/relationships/hyperlink" Target="https://nl.wikipedia.org/wiki/Brits-Franse_bijstandverklaring" TargetMode="External"/><Relationship Id="rId5" Type="http://schemas.openxmlformats.org/officeDocument/2006/relationships/hyperlink" Target="https://nl.wikipedia.org/wiki/Schutzstaffel" TargetMode="External"/><Relationship Id="rId15" Type="http://schemas.openxmlformats.org/officeDocument/2006/relationships/hyperlink" Target="https://nl.wikipedia.org/wiki/Aanval_op_Pearl_Harbor" TargetMode="External"/><Relationship Id="rId10" Type="http://schemas.openxmlformats.org/officeDocument/2006/relationships/hyperlink" Target="https://nl.wikipedia.org/wiki/Nazi-Duitsland" TargetMode="External"/><Relationship Id="rId19" Type="http://schemas.openxmlformats.org/officeDocument/2006/relationships/hyperlink" Target="https://nl.wikipedia.org/wiki/Geschiedenis_van_de_wereld" TargetMode="External"/><Relationship Id="rId4" Type="http://schemas.openxmlformats.org/officeDocument/2006/relationships/hyperlink" Target="https://nl.wikipedia.org/wiki/Wehrmacht" TargetMode="External"/><Relationship Id="rId9" Type="http://schemas.openxmlformats.org/officeDocument/2006/relationships/hyperlink" Target="https://nl.wikipedia.org/wiki/Oorlogsverklaring" TargetMode="External"/><Relationship Id="rId14" Type="http://schemas.openxmlformats.org/officeDocument/2006/relationships/hyperlink" Target="https://nl.wikipedia.org/wiki/United_States_Pacific_Fleet"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nl.wikipedia.org/wiki/Nederlands-Indi%C3%AB" TargetMode="External"/><Relationship Id="rId3" Type="http://schemas.openxmlformats.org/officeDocument/2006/relationships/hyperlink" Target="https://nl.wikipedia.org/wiki/Japan" TargetMode="External"/><Relationship Id="rId7" Type="http://schemas.openxmlformats.org/officeDocument/2006/relationships/hyperlink" Target="https://nl.wikipedia.org/wiki/Indochina"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nl.wikipedia.org/wiki/Vichy-Frankrijk" TargetMode="External"/><Relationship Id="rId5" Type="http://schemas.openxmlformats.org/officeDocument/2006/relationships/hyperlink" Target="https://nl.wikipedia.org/wiki/Driemogendhedenpact" TargetMode="External"/><Relationship Id="rId10" Type="http://schemas.openxmlformats.org/officeDocument/2006/relationships/hyperlink" Target="https://nl.wikipedia.org/wiki/Grote_Oceaan" TargetMode="External"/><Relationship Id="rId4" Type="http://schemas.openxmlformats.org/officeDocument/2006/relationships/hyperlink" Target="https://nl.wikipedia.org/wiki/Meijiperiode" TargetMode="External"/><Relationship Id="rId9" Type="http://schemas.openxmlformats.org/officeDocument/2006/relationships/hyperlink" Target="https://nl.wikipedia.org/wiki/Isoroku_Yamamoto"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dirty="0">
                <a:solidFill>
                  <a:schemeClr val="tx1"/>
                </a:solidFill>
                <a:effectLst/>
                <a:latin typeface="+mn-lt"/>
                <a:ea typeface="+mn-ea"/>
                <a:cs typeface="+mn-cs"/>
              </a:rPr>
              <a:t>In </a:t>
            </a:r>
            <a:r>
              <a:rPr lang="nl-NL" sz="1200" b="0" i="0" u="none" strike="noStrike" kern="1200" dirty="0">
                <a:solidFill>
                  <a:schemeClr val="tx1"/>
                </a:solidFill>
                <a:effectLst/>
                <a:latin typeface="+mn-lt"/>
                <a:ea typeface="+mn-ea"/>
                <a:cs typeface="+mn-cs"/>
                <a:hlinkClick r:id="rId3" tooltip="Europa (werelddeel)"/>
              </a:rPr>
              <a:t>Europa</a:t>
            </a:r>
            <a:r>
              <a:rPr lang="nl-NL" sz="1200" b="0" i="0" u="none" strike="noStrike" kern="1200" dirty="0">
                <a:solidFill>
                  <a:schemeClr val="tx1"/>
                </a:solidFill>
                <a:effectLst/>
                <a:latin typeface="+mn-lt"/>
                <a:ea typeface="+mn-ea"/>
                <a:cs typeface="+mn-cs"/>
              </a:rPr>
              <a:t> vielen troepen van de Duitse </a:t>
            </a:r>
            <a:r>
              <a:rPr lang="nl-NL" sz="1200" b="0" i="0" u="none" strike="noStrike" kern="1200" dirty="0">
                <a:solidFill>
                  <a:schemeClr val="tx1"/>
                </a:solidFill>
                <a:effectLst/>
                <a:latin typeface="+mn-lt"/>
                <a:ea typeface="+mn-ea"/>
                <a:cs typeface="+mn-cs"/>
                <a:hlinkClick r:id="rId4" tooltip="Wehrmacht"/>
              </a:rPr>
              <a:t>Wehrmacht</a:t>
            </a:r>
            <a:r>
              <a:rPr lang="nl-NL" sz="1200" b="0" i="0" u="none" strike="noStrike" kern="1200" dirty="0">
                <a:solidFill>
                  <a:schemeClr val="tx1"/>
                </a:solidFill>
                <a:effectLst/>
                <a:latin typeface="+mn-lt"/>
                <a:ea typeface="+mn-ea"/>
                <a:cs typeface="+mn-cs"/>
              </a:rPr>
              <a:t> en de </a:t>
            </a:r>
            <a:r>
              <a:rPr lang="nl-NL" sz="1200" b="0" i="0" u="none" strike="noStrike" kern="1200" dirty="0">
                <a:solidFill>
                  <a:schemeClr val="tx1"/>
                </a:solidFill>
                <a:effectLst/>
                <a:latin typeface="+mn-lt"/>
                <a:ea typeface="+mn-ea"/>
                <a:cs typeface="+mn-cs"/>
                <a:hlinkClick r:id="rId5" tooltip="Schutzstaffel"/>
              </a:rPr>
              <a:t>SS</a:t>
            </a:r>
            <a:r>
              <a:rPr lang="nl-NL" sz="1200" b="0" i="0" u="none" strike="noStrike" kern="1200" dirty="0">
                <a:solidFill>
                  <a:schemeClr val="tx1"/>
                </a:solidFill>
                <a:effectLst/>
                <a:latin typeface="+mn-lt"/>
                <a:ea typeface="+mn-ea"/>
                <a:cs typeface="+mn-cs"/>
              </a:rPr>
              <a:t> op 1 september 1939 </a:t>
            </a:r>
            <a:r>
              <a:rPr lang="nl-NL" sz="1200" b="0" i="0" u="none" strike="noStrike" kern="1200" dirty="0">
                <a:solidFill>
                  <a:schemeClr val="tx1"/>
                </a:solidFill>
                <a:effectLst/>
                <a:latin typeface="+mn-lt"/>
                <a:ea typeface="+mn-ea"/>
                <a:cs typeface="+mn-cs"/>
                <a:hlinkClick r:id="rId6" tooltip="Tweede Poolse Republiek"/>
              </a:rPr>
              <a:t>Polen</a:t>
            </a:r>
            <a:r>
              <a:rPr lang="nl-NL" sz="1200" b="0" i="0" u="none" strike="noStrike" kern="1200" dirty="0">
                <a:solidFill>
                  <a:schemeClr val="tx1"/>
                </a:solidFill>
                <a:effectLst/>
                <a:latin typeface="+mn-lt"/>
                <a:ea typeface="+mn-ea"/>
                <a:cs typeface="+mn-cs"/>
              </a:rPr>
              <a:t> binnen. De regeringen van het </a:t>
            </a:r>
            <a:r>
              <a:rPr lang="nl-NL" sz="1200" b="0" i="0" u="none" strike="noStrike" kern="1200" dirty="0">
                <a:solidFill>
                  <a:schemeClr val="tx1"/>
                </a:solidFill>
                <a:effectLst/>
                <a:latin typeface="+mn-lt"/>
                <a:ea typeface="+mn-ea"/>
                <a:cs typeface="+mn-cs"/>
                <a:hlinkClick r:id="rId7" tooltip="Verenigd Koninkrijk"/>
              </a:rPr>
              <a:t>Verenigd Koninkrijk</a:t>
            </a:r>
            <a:r>
              <a:rPr lang="nl-NL" sz="1200" b="0" i="0" u="none" strike="noStrike" kern="1200" dirty="0">
                <a:solidFill>
                  <a:schemeClr val="tx1"/>
                </a:solidFill>
                <a:effectLst/>
                <a:latin typeface="+mn-lt"/>
                <a:ea typeface="+mn-ea"/>
                <a:cs typeface="+mn-cs"/>
              </a:rPr>
              <a:t> en </a:t>
            </a:r>
            <a:r>
              <a:rPr lang="nl-NL" sz="1200" b="0" i="0" u="none" strike="noStrike" kern="1200" dirty="0">
                <a:solidFill>
                  <a:schemeClr val="tx1"/>
                </a:solidFill>
                <a:effectLst/>
                <a:latin typeface="+mn-lt"/>
                <a:ea typeface="+mn-ea"/>
                <a:cs typeface="+mn-cs"/>
                <a:hlinkClick r:id="rId8" tooltip="Derde Franse Republiek"/>
              </a:rPr>
              <a:t>Frankrijk</a:t>
            </a:r>
            <a:r>
              <a:rPr lang="nl-NL" sz="1200" b="0" i="0" u="none" strike="noStrike" kern="1200" dirty="0">
                <a:solidFill>
                  <a:schemeClr val="tx1"/>
                </a:solidFill>
                <a:effectLst/>
                <a:latin typeface="+mn-lt"/>
                <a:ea typeface="+mn-ea"/>
                <a:cs typeface="+mn-cs"/>
              </a:rPr>
              <a:t> die een bondgenootschap vormden met Polen reageerden op 3 september 1939 met een </a:t>
            </a:r>
            <a:r>
              <a:rPr lang="nl-NL" sz="1200" b="0" i="0" u="none" strike="noStrike" kern="1200" dirty="0">
                <a:solidFill>
                  <a:schemeClr val="tx1"/>
                </a:solidFill>
                <a:effectLst/>
                <a:latin typeface="+mn-lt"/>
                <a:ea typeface="+mn-ea"/>
                <a:cs typeface="+mn-cs"/>
                <a:hlinkClick r:id="rId9" tooltip="Oorlogsverklaring"/>
              </a:rPr>
              <a:t>oorlogsverklaring</a:t>
            </a:r>
            <a:r>
              <a:rPr lang="nl-NL" sz="1200" b="0" i="0" u="none" strike="noStrike" kern="1200" dirty="0">
                <a:solidFill>
                  <a:schemeClr val="tx1"/>
                </a:solidFill>
                <a:effectLst/>
                <a:latin typeface="+mn-lt"/>
                <a:ea typeface="+mn-ea"/>
                <a:cs typeface="+mn-cs"/>
              </a:rPr>
              <a:t> aan </a:t>
            </a:r>
            <a:r>
              <a:rPr lang="nl-NL" sz="1200" b="0" i="0" u="none" strike="noStrike" kern="1200" dirty="0">
                <a:solidFill>
                  <a:schemeClr val="tx1"/>
                </a:solidFill>
                <a:effectLst/>
                <a:latin typeface="+mn-lt"/>
                <a:ea typeface="+mn-ea"/>
                <a:cs typeface="+mn-cs"/>
                <a:hlinkClick r:id="rId10" tooltip="Nazi-Duitsland"/>
              </a:rPr>
              <a:t>Duitsland</a:t>
            </a:r>
            <a:r>
              <a:rPr lang="nl-NL" sz="1200" b="0" i="0" u="none" strike="noStrike" kern="1200" dirty="0">
                <a:solidFill>
                  <a:schemeClr val="tx1"/>
                </a:solidFill>
                <a:effectLst/>
                <a:latin typeface="+mn-lt"/>
                <a:ea typeface="+mn-ea"/>
                <a:cs typeface="+mn-cs"/>
              </a:rPr>
              <a:t>, als een nakoming van de in maart 1939 afgegeven </a:t>
            </a:r>
            <a:r>
              <a:rPr lang="nl-NL" sz="1200" b="0" i="0" u="none" strike="noStrike" kern="1200" dirty="0">
                <a:solidFill>
                  <a:schemeClr val="tx1"/>
                </a:solidFill>
                <a:effectLst/>
                <a:latin typeface="+mn-lt"/>
                <a:ea typeface="+mn-ea"/>
                <a:cs typeface="+mn-cs"/>
                <a:hlinkClick r:id="rId11" tooltip="Brits-Franse bijstandverklaring"/>
              </a:rPr>
              <a:t>Brits-Franse bijstandverklaring</a:t>
            </a:r>
            <a:r>
              <a:rPr lang="nl-NL" sz="1200" b="0" i="0" u="none" strike="noStrike" kern="1200" dirty="0">
                <a:solidFill>
                  <a:schemeClr val="tx1"/>
                </a:solidFill>
                <a:effectLst/>
                <a:latin typeface="+mn-lt"/>
                <a:ea typeface="+mn-ea"/>
                <a:cs typeface="+mn-cs"/>
              </a:rPr>
              <a:t>. De meest dramatische uitbreiding van het conflict vond plaats op 22 juni 1941 met de Duitse aanval op de </a:t>
            </a:r>
            <a:r>
              <a:rPr lang="nl-NL" sz="1200" b="0" i="0" u="none" strike="noStrike" kern="1200" dirty="0">
                <a:solidFill>
                  <a:schemeClr val="tx1"/>
                </a:solidFill>
                <a:effectLst/>
                <a:latin typeface="+mn-lt"/>
                <a:ea typeface="+mn-ea"/>
                <a:cs typeface="+mn-cs"/>
                <a:hlinkClick r:id="rId12" tooltip="Sovjet-Unie"/>
              </a:rPr>
              <a:t>Sovjet-Unie</a:t>
            </a:r>
            <a:r>
              <a:rPr lang="nl-NL" sz="1200" b="0" i="0" u="none" strike="noStrike" kern="1200" dirty="0">
                <a:solidFill>
                  <a:schemeClr val="tx1"/>
                </a:solidFill>
                <a:effectLst/>
                <a:latin typeface="+mn-lt"/>
                <a:ea typeface="+mn-ea"/>
                <a:cs typeface="+mn-cs"/>
              </a:rPr>
              <a:t>. Desondanks kon de oorlog op dat moment nog steeds worden gezien als een Europese oorlog, los van de Japanse expansie in Oost-Azië. Dit veranderde toen op 7 december 1941 </a:t>
            </a:r>
            <a:r>
              <a:rPr lang="nl-NL" sz="1200" b="0" i="0" u="none" strike="noStrike" kern="1200" dirty="0" err="1">
                <a:solidFill>
                  <a:schemeClr val="tx1"/>
                </a:solidFill>
                <a:effectLst/>
                <a:latin typeface="+mn-lt"/>
                <a:ea typeface="+mn-ea"/>
                <a:cs typeface="+mn-cs"/>
                <a:hlinkClick r:id="rId13" tooltip="Japans keizerrijk"/>
              </a:rPr>
              <a:t>Japan</a:t>
            </a:r>
            <a:r>
              <a:rPr lang="nl-NL" sz="1200" b="0" i="0" u="none" strike="noStrike" kern="1200" dirty="0" err="1">
                <a:solidFill>
                  <a:schemeClr val="tx1"/>
                </a:solidFill>
                <a:effectLst/>
                <a:latin typeface="+mn-lt"/>
                <a:ea typeface="+mn-ea"/>
                <a:cs typeface="+mn-cs"/>
              </a:rPr>
              <a:t>de</a:t>
            </a:r>
            <a:r>
              <a:rPr lang="nl-NL" sz="1200" b="0" i="0" u="none" strike="noStrike" kern="1200" dirty="0">
                <a:solidFill>
                  <a:schemeClr val="tx1"/>
                </a:solidFill>
                <a:effectLst/>
                <a:latin typeface="+mn-lt"/>
                <a:ea typeface="+mn-ea"/>
                <a:cs typeface="+mn-cs"/>
              </a:rPr>
              <a:t> </a:t>
            </a:r>
            <a:r>
              <a:rPr lang="nl-NL" sz="1200" b="0" i="0" u="none" strike="noStrike" kern="1200" dirty="0">
                <a:solidFill>
                  <a:schemeClr val="tx1"/>
                </a:solidFill>
                <a:effectLst/>
                <a:latin typeface="+mn-lt"/>
                <a:ea typeface="+mn-ea"/>
                <a:cs typeface="+mn-cs"/>
                <a:hlinkClick r:id="rId14" tooltip="United States Pacific Fleet"/>
              </a:rPr>
              <a:t>United States Pacific Fleet</a:t>
            </a:r>
            <a:r>
              <a:rPr lang="nl-NL" sz="1200" b="0" i="0" u="none" strike="noStrike" kern="1200" dirty="0">
                <a:solidFill>
                  <a:schemeClr val="tx1"/>
                </a:solidFill>
                <a:effectLst/>
                <a:latin typeface="+mn-lt"/>
                <a:ea typeface="+mn-ea"/>
                <a:cs typeface="+mn-cs"/>
              </a:rPr>
              <a:t> bij </a:t>
            </a:r>
            <a:r>
              <a:rPr lang="nl-NL" sz="1200" b="0" i="0" u="none" strike="noStrike" kern="1200" dirty="0">
                <a:solidFill>
                  <a:schemeClr val="tx1"/>
                </a:solidFill>
                <a:effectLst/>
                <a:latin typeface="+mn-lt"/>
                <a:ea typeface="+mn-ea"/>
                <a:cs typeface="+mn-cs"/>
                <a:hlinkClick r:id="rId15" tooltip="Aanval op Pearl Harbor"/>
              </a:rPr>
              <a:t>Pearl Harbor</a:t>
            </a:r>
            <a:r>
              <a:rPr lang="nl-NL" sz="1200" b="0" i="0" u="none" strike="noStrike" kern="1200" dirty="0">
                <a:solidFill>
                  <a:schemeClr val="tx1"/>
                </a:solidFill>
                <a:effectLst/>
                <a:latin typeface="+mn-lt"/>
                <a:ea typeface="+mn-ea"/>
                <a:cs typeface="+mn-cs"/>
              </a:rPr>
              <a:t> bombardeerde en de </a:t>
            </a:r>
            <a:r>
              <a:rPr lang="nl-NL" sz="1200" b="0" i="0" u="none" strike="noStrike" kern="1200" dirty="0">
                <a:solidFill>
                  <a:schemeClr val="tx1"/>
                </a:solidFill>
                <a:effectLst/>
                <a:latin typeface="+mn-lt"/>
                <a:ea typeface="+mn-ea"/>
                <a:cs typeface="+mn-cs"/>
                <a:hlinkClick r:id="rId16" tooltip="Verenigde Staten"/>
              </a:rPr>
              <a:t>Verenigde Staten</a:t>
            </a:r>
            <a:r>
              <a:rPr lang="nl-NL" sz="1200" b="0" i="0" u="none" strike="noStrike" kern="1200" dirty="0">
                <a:solidFill>
                  <a:schemeClr val="tx1"/>
                </a:solidFill>
                <a:effectLst/>
                <a:latin typeface="+mn-lt"/>
                <a:ea typeface="+mn-ea"/>
                <a:cs typeface="+mn-cs"/>
              </a:rPr>
              <a:t> prompt aan Japan de oorlog verklaarden. </a:t>
            </a:r>
            <a:r>
              <a:rPr lang="nl-NL" sz="1200" b="0" i="0" u="none" strike="noStrike" kern="1200" dirty="0">
                <a:solidFill>
                  <a:schemeClr val="tx1"/>
                </a:solidFill>
                <a:effectLst/>
                <a:latin typeface="+mn-lt"/>
                <a:ea typeface="+mn-ea"/>
                <a:cs typeface="+mn-cs"/>
                <a:hlinkClick r:id="rId17" tooltip="Adolf Hitler"/>
              </a:rPr>
              <a:t>Hitler</a:t>
            </a:r>
            <a:r>
              <a:rPr lang="nl-NL" sz="1200" b="0" i="0" u="none" strike="noStrike" kern="1200" dirty="0">
                <a:solidFill>
                  <a:schemeClr val="tx1"/>
                </a:solidFill>
                <a:effectLst/>
                <a:latin typeface="+mn-lt"/>
                <a:ea typeface="+mn-ea"/>
                <a:cs typeface="+mn-cs"/>
              </a:rPr>
              <a:t> verklaarde vier dagen later de Verenigde Staten de oorlog, formeel omdat Duitsland en Japan in 1936 het </a:t>
            </a:r>
            <a:r>
              <a:rPr lang="nl-NL" sz="1200" b="0" i="0" u="none" strike="noStrike" kern="1200" dirty="0">
                <a:solidFill>
                  <a:schemeClr val="tx1"/>
                </a:solidFill>
                <a:effectLst/>
                <a:latin typeface="+mn-lt"/>
                <a:ea typeface="+mn-ea"/>
                <a:cs typeface="+mn-cs"/>
                <a:hlinkClick r:id="rId18" tooltip="Anti-Kominternpact"/>
              </a:rPr>
              <a:t>Anti-Kominternpact</a:t>
            </a:r>
            <a:r>
              <a:rPr lang="nl-NL" sz="1200" b="0" i="0" u="none" strike="noStrike" kern="1200" dirty="0">
                <a:solidFill>
                  <a:schemeClr val="tx1"/>
                </a:solidFill>
                <a:effectLst/>
                <a:latin typeface="+mn-lt"/>
                <a:ea typeface="+mn-ea"/>
                <a:cs typeface="+mn-cs"/>
              </a:rPr>
              <a:t> hadden gesloten, feitelijk omdat de VS reeds lang materiële steun gaf aan de Britten. </a:t>
            </a:r>
          </a:p>
          <a:p>
            <a:endParaRPr lang="nl-NL" sz="1200" b="0" i="0" u="none" strike="noStrike" kern="1200" dirty="0">
              <a:solidFill>
                <a:schemeClr val="tx1"/>
              </a:solidFill>
              <a:effectLst/>
              <a:latin typeface="+mn-lt"/>
              <a:ea typeface="+mn-ea"/>
              <a:cs typeface="+mn-cs"/>
            </a:endParaRPr>
          </a:p>
          <a:p>
            <a:r>
              <a:rPr lang="nl-NL" sz="1200" b="0" i="0" u="none" strike="noStrike" kern="1200" dirty="0">
                <a:solidFill>
                  <a:schemeClr val="tx1"/>
                </a:solidFill>
                <a:effectLst/>
                <a:latin typeface="+mn-lt"/>
                <a:ea typeface="+mn-ea"/>
                <a:cs typeface="+mn-cs"/>
              </a:rPr>
              <a:t>De Tweede Wereldoorlog kenmerkte zich door een tot op dat moment in de </a:t>
            </a:r>
            <a:r>
              <a:rPr lang="nl-NL" sz="1200" b="0" i="0" u="none" strike="noStrike" kern="1200" dirty="0">
                <a:solidFill>
                  <a:schemeClr val="tx1"/>
                </a:solidFill>
                <a:effectLst/>
                <a:latin typeface="+mn-lt"/>
                <a:ea typeface="+mn-ea"/>
                <a:cs typeface="+mn-cs"/>
                <a:hlinkClick r:id="rId19" tooltip="Geschiedenis van de wereld"/>
              </a:rPr>
              <a:t>geschiedenis</a:t>
            </a:r>
            <a:r>
              <a:rPr lang="nl-NL" sz="1200" b="0" i="0" u="none" strike="noStrike" kern="1200" dirty="0">
                <a:solidFill>
                  <a:schemeClr val="tx1"/>
                </a:solidFill>
                <a:effectLst/>
                <a:latin typeface="+mn-lt"/>
                <a:ea typeface="+mn-ea"/>
                <a:cs typeface="+mn-cs"/>
              </a:rPr>
              <a:t> ongekend massaal en niets ontziend geweld, waarbij over en weer talloze burgerslachtoffers vielen. In vorige oorlogen was over het algemeen een principieel onderscheid gemaakt tussen burgers en militairen, waarbij de burgers zo veel mogelijk ontzien werden of in ieder geval geen primair doel vormden. Dit principe werd in de Tweede Wereldoorlog op grote schaal verlaten; alle partijen beschouwden elkaars burgers nu als valide doelen, met het argument dat ook de burgers bijdroegen aan het oorlogvoerend vermogen van de vijand. De Tweede Wereldoorlog is daarmee tot op heden het meest sprekende voorbeeld van een </a:t>
            </a:r>
            <a:r>
              <a:rPr lang="nl-NL" sz="1200" b="0" i="0" u="none" strike="noStrike" kern="1200" dirty="0">
                <a:solidFill>
                  <a:schemeClr val="tx1"/>
                </a:solidFill>
                <a:effectLst/>
                <a:latin typeface="+mn-lt"/>
                <a:ea typeface="+mn-ea"/>
                <a:cs typeface="+mn-cs"/>
                <a:hlinkClick r:id="rId20" tooltip="Totale oorlog"/>
              </a:rPr>
              <a:t>totale oorlog</a:t>
            </a:r>
            <a:r>
              <a:rPr lang="nl-NL" sz="1200" b="0" i="0" u="none" strike="noStrike" kern="1200" dirty="0">
                <a:solidFill>
                  <a:schemeClr val="tx1"/>
                </a:solidFill>
                <a:effectLst/>
                <a:latin typeface="+mn-lt"/>
                <a:ea typeface="+mn-ea"/>
                <a:cs typeface="+mn-cs"/>
              </a:rPr>
              <a:t>.</a:t>
            </a:r>
            <a:endParaRPr lang="nl-NL" dirty="0"/>
          </a:p>
        </p:txBody>
      </p:sp>
      <p:sp>
        <p:nvSpPr>
          <p:cNvPr id="4" name="Tijdelijke aanduiding voor dianummer 3"/>
          <p:cNvSpPr>
            <a:spLocks noGrp="1"/>
          </p:cNvSpPr>
          <p:nvPr>
            <p:ph type="sldNum" sz="quarter" idx="5"/>
          </p:nvPr>
        </p:nvSpPr>
        <p:spPr/>
        <p:txBody>
          <a:bodyPr/>
          <a:lstStyle/>
          <a:p>
            <a:fld id="{D125A43C-A3D7-7B41-BE60-47EF159AAADB}" type="slidenum">
              <a:rPr lang="nl-NL" smtClean="0"/>
              <a:t>2</a:t>
            </a:fld>
            <a:endParaRPr lang="nl-NL"/>
          </a:p>
        </p:txBody>
      </p:sp>
    </p:spTree>
    <p:extLst>
      <p:ext uri="{BB962C8B-B14F-4D97-AF65-F5344CB8AC3E}">
        <p14:creationId xmlns:p14="http://schemas.microsoft.com/office/powerpoint/2010/main" val="3796432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dirty="0">
                <a:solidFill>
                  <a:schemeClr val="bg1"/>
                </a:solidFill>
                <a:effectLst/>
                <a:latin typeface="+mn-lt"/>
                <a:ea typeface="+mn-ea"/>
                <a:cs typeface="+mn-cs"/>
                <a:hlinkClick r:id="rId3" tooltip="Japan">
                  <a:extLst>
                    <a:ext uri="{A12FA001-AC4F-418D-AE19-62706E023703}">
                      <ahyp:hlinkClr xmlns:ahyp="http://schemas.microsoft.com/office/drawing/2018/hyperlinkcolor" val="tx"/>
                    </a:ext>
                  </a:extLst>
                </a:hlinkClick>
              </a:rPr>
              <a:t>Japan</a:t>
            </a:r>
            <a:r>
              <a:rPr lang="nl-NL" sz="1200" b="0" i="0" u="none" strike="noStrike" kern="1200" dirty="0">
                <a:solidFill>
                  <a:schemeClr val="bg1"/>
                </a:solidFill>
                <a:effectLst/>
                <a:latin typeface="+mn-lt"/>
                <a:ea typeface="+mn-ea"/>
                <a:cs typeface="+mn-cs"/>
              </a:rPr>
              <a:t> moderniseerde radicaal tijdens de </a:t>
            </a:r>
            <a:r>
              <a:rPr lang="nl-NL" sz="1200" b="0" i="0" u="none" strike="noStrike" kern="1200" dirty="0">
                <a:solidFill>
                  <a:schemeClr val="bg1"/>
                </a:solidFill>
                <a:effectLst/>
                <a:latin typeface="+mn-lt"/>
                <a:ea typeface="+mn-ea"/>
                <a:cs typeface="+mn-cs"/>
                <a:hlinkClick r:id="rId4" tooltip="Meijiperiode">
                  <a:extLst>
                    <a:ext uri="{A12FA001-AC4F-418D-AE19-62706E023703}">
                      <ahyp:hlinkClr xmlns:ahyp="http://schemas.microsoft.com/office/drawing/2018/hyperlinkcolor" val="tx"/>
                    </a:ext>
                  </a:extLst>
                </a:hlinkClick>
              </a:rPr>
              <a:t>Meijiperiode</a:t>
            </a:r>
            <a:r>
              <a:rPr lang="nl-NL" sz="1200" b="0" i="0" u="none" strike="noStrike" kern="1200" dirty="0">
                <a:solidFill>
                  <a:schemeClr val="bg1"/>
                </a:solidFill>
                <a:effectLst/>
                <a:latin typeface="+mn-lt"/>
                <a:ea typeface="+mn-ea"/>
                <a:cs typeface="+mn-cs"/>
              </a:rPr>
              <a:t> in de tweede helft van de 19e eeuw. De nieuwe industriële grootmacht ontbrak het echter aan natuurlijke hulpbronnen. Tussen 1859 en 1942 voerde Japan een imperialistische politiek om de aanvoer van grondstoffen en voedsel veilig te stellen door middel van verovering en beheersing van buurlanden. Daartoe werd een sterk leger geschapen en een van de grootste marines te wereld.</a:t>
            </a:r>
          </a:p>
          <a:p>
            <a:endParaRPr lang="nl-NL" sz="1200" b="0" i="0" u="none" strike="noStrike" kern="1200" dirty="0">
              <a:solidFill>
                <a:schemeClr val="bg1"/>
              </a:solidFill>
              <a:effectLst/>
              <a:latin typeface="+mn-lt"/>
              <a:ea typeface="+mn-ea"/>
              <a:cs typeface="+mn-cs"/>
            </a:endParaRPr>
          </a:p>
          <a:p>
            <a:r>
              <a:rPr lang="nl-NL" sz="1200" b="0" i="0" u="none" strike="noStrike" kern="1200" dirty="0">
                <a:solidFill>
                  <a:schemeClr val="bg1"/>
                </a:solidFill>
                <a:effectLst/>
                <a:latin typeface="+mn-lt"/>
                <a:ea typeface="+mn-ea"/>
                <a:cs typeface="+mn-cs"/>
              </a:rPr>
              <a:t>In 1940 tekende Japan met Duitsland en Italië het </a:t>
            </a:r>
            <a:r>
              <a:rPr lang="nl-NL" sz="1200" b="0" i="0" u="none" strike="noStrike" kern="1200" dirty="0">
                <a:solidFill>
                  <a:schemeClr val="bg1"/>
                </a:solidFill>
                <a:effectLst/>
                <a:latin typeface="+mn-lt"/>
                <a:ea typeface="+mn-ea"/>
                <a:cs typeface="+mn-cs"/>
                <a:hlinkClick r:id="rId5" tooltip="Driemogendhedenpact">
                  <a:extLst>
                    <a:ext uri="{A12FA001-AC4F-418D-AE19-62706E023703}">
                      <ahyp:hlinkClr xmlns:ahyp="http://schemas.microsoft.com/office/drawing/2018/hyperlinkcolor" val="tx"/>
                    </a:ext>
                  </a:extLst>
                </a:hlinkClick>
              </a:rPr>
              <a:t>Driemogendhedenpact</a:t>
            </a:r>
            <a:r>
              <a:rPr lang="nl-NL" sz="1200" b="0" i="0" u="none" strike="noStrike" kern="1200" dirty="0">
                <a:solidFill>
                  <a:schemeClr val="bg1"/>
                </a:solidFill>
                <a:effectLst/>
                <a:latin typeface="+mn-lt"/>
                <a:ea typeface="+mn-ea"/>
                <a:cs typeface="+mn-cs"/>
              </a:rPr>
              <a:t>, een bijstandsverdrag. Na de Duitse verovering van Nederland en Frankrijk, ontstond er angst in de Verenigde Staten dat Japan dit zou uitbuiten door de westerse koloniën in </a:t>
            </a:r>
            <a:r>
              <a:rPr lang="nl-NL" sz="1200" b="0" i="0" u="none" strike="noStrike" kern="1200" dirty="0" err="1">
                <a:solidFill>
                  <a:schemeClr val="bg1"/>
                </a:solidFill>
                <a:effectLst/>
                <a:latin typeface="+mn-lt"/>
                <a:ea typeface="+mn-ea"/>
                <a:cs typeface="+mn-cs"/>
              </a:rPr>
              <a:t>Zuid-Oost-Azië</a:t>
            </a:r>
            <a:r>
              <a:rPr lang="nl-NL" sz="1200" b="0" i="0" u="none" strike="noStrike" kern="1200" dirty="0">
                <a:solidFill>
                  <a:schemeClr val="bg1"/>
                </a:solidFill>
                <a:effectLst/>
                <a:latin typeface="+mn-lt"/>
                <a:ea typeface="+mn-ea"/>
                <a:cs typeface="+mn-cs"/>
              </a:rPr>
              <a:t> over te nemen. September 1940 werd </a:t>
            </a:r>
            <a:r>
              <a:rPr lang="nl-NL" sz="1200" b="0" i="0" u="none" strike="noStrike" kern="1200" dirty="0">
                <a:solidFill>
                  <a:schemeClr val="bg1"/>
                </a:solidFill>
                <a:effectLst/>
                <a:latin typeface="+mn-lt"/>
                <a:ea typeface="+mn-ea"/>
                <a:cs typeface="+mn-cs"/>
                <a:hlinkClick r:id="rId6" tooltip="Vichy-Frankrijk">
                  <a:extLst>
                    <a:ext uri="{A12FA001-AC4F-418D-AE19-62706E023703}">
                      <ahyp:hlinkClr xmlns:ahyp="http://schemas.microsoft.com/office/drawing/2018/hyperlinkcolor" val="tx"/>
                    </a:ext>
                  </a:extLst>
                </a:hlinkClick>
              </a:rPr>
              <a:t>Vichy-Frankrijk</a:t>
            </a:r>
            <a:r>
              <a:rPr lang="nl-NL" sz="1200" b="0" i="0" u="none" strike="noStrike" kern="1200" dirty="0">
                <a:solidFill>
                  <a:schemeClr val="bg1"/>
                </a:solidFill>
                <a:effectLst/>
                <a:latin typeface="+mn-lt"/>
                <a:ea typeface="+mn-ea"/>
                <a:cs typeface="+mn-cs"/>
              </a:rPr>
              <a:t> inderdaad gedwongen het noorden van </a:t>
            </a:r>
            <a:r>
              <a:rPr lang="nl-NL" sz="1200" b="0" i="0" u="none" strike="noStrike" kern="1200" dirty="0">
                <a:solidFill>
                  <a:schemeClr val="bg1"/>
                </a:solidFill>
                <a:effectLst/>
                <a:latin typeface="+mn-lt"/>
                <a:ea typeface="+mn-ea"/>
                <a:cs typeface="+mn-cs"/>
                <a:hlinkClick r:id="rId7" tooltip="Indochina">
                  <a:extLst>
                    <a:ext uri="{A12FA001-AC4F-418D-AE19-62706E023703}">
                      <ahyp:hlinkClr xmlns:ahyp="http://schemas.microsoft.com/office/drawing/2018/hyperlinkcolor" val="tx"/>
                    </a:ext>
                  </a:extLst>
                </a:hlinkClick>
              </a:rPr>
              <a:t>Indochina</a:t>
            </a:r>
            <a:r>
              <a:rPr lang="nl-NL" sz="1200" b="0" i="0" u="none" strike="noStrike" kern="1200" dirty="0">
                <a:solidFill>
                  <a:schemeClr val="bg1"/>
                </a:solidFill>
                <a:effectLst/>
                <a:latin typeface="+mn-lt"/>
                <a:ea typeface="+mn-ea"/>
                <a:cs typeface="+mn-cs"/>
              </a:rPr>
              <a:t> onder Japanse controle te brengen. Als straf stelden de VS, het Verenigd Koninkrijk en de Nederlandse regering in ballingschap, die nog steeds de oliebronnen in </a:t>
            </a:r>
            <a:r>
              <a:rPr lang="nl-NL" sz="1200" b="0" i="0" u="none" strike="noStrike" kern="1200" dirty="0">
                <a:solidFill>
                  <a:schemeClr val="bg1"/>
                </a:solidFill>
                <a:effectLst/>
                <a:latin typeface="+mn-lt"/>
                <a:ea typeface="+mn-ea"/>
                <a:cs typeface="+mn-cs"/>
                <a:hlinkClick r:id="rId8" tooltip="Nederlands-Indië">
                  <a:extLst>
                    <a:ext uri="{A12FA001-AC4F-418D-AE19-62706E023703}">
                      <ahyp:hlinkClr xmlns:ahyp="http://schemas.microsoft.com/office/drawing/2018/hyperlinkcolor" val="tx"/>
                    </a:ext>
                  </a:extLst>
                </a:hlinkClick>
              </a:rPr>
              <a:t>Nederlands-Indië</a:t>
            </a:r>
            <a:r>
              <a:rPr lang="nl-NL" sz="1200" b="0" i="0" u="none" strike="noStrike" kern="1200" dirty="0">
                <a:solidFill>
                  <a:schemeClr val="bg1"/>
                </a:solidFill>
                <a:effectLst/>
                <a:latin typeface="+mn-lt"/>
                <a:ea typeface="+mn-ea"/>
                <a:cs typeface="+mn-cs"/>
              </a:rPr>
              <a:t> beheerste, een olie- en staalboycot tegen Japan in. Japanse militairen onder leiding van admiraal </a:t>
            </a:r>
            <a:r>
              <a:rPr lang="nl-NL" sz="1200" b="0" i="0" u="none" strike="noStrike" kern="1200" dirty="0">
                <a:solidFill>
                  <a:schemeClr val="bg1"/>
                </a:solidFill>
                <a:effectLst/>
                <a:latin typeface="+mn-lt"/>
                <a:ea typeface="+mn-ea"/>
                <a:cs typeface="+mn-cs"/>
                <a:hlinkClick r:id="rId9" tooltip="Isoroku Yamamoto">
                  <a:extLst>
                    <a:ext uri="{A12FA001-AC4F-418D-AE19-62706E023703}">
                      <ahyp:hlinkClr xmlns:ahyp="http://schemas.microsoft.com/office/drawing/2018/hyperlinkcolor" val="tx"/>
                    </a:ext>
                  </a:extLst>
                </a:hlinkClick>
              </a:rPr>
              <a:t>Isoroku Yamamoto</a:t>
            </a:r>
            <a:r>
              <a:rPr lang="nl-NL" sz="1200" b="0" i="0" u="none" strike="noStrike" kern="1200" dirty="0">
                <a:solidFill>
                  <a:schemeClr val="bg1"/>
                </a:solidFill>
                <a:effectLst/>
                <a:latin typeface="+mn-lt"/>
                <a:ea typeface="+mn-ea"/>
                <a:cs typeface="+mn-cs"/>
              </a:rPr>
              <a:t> begonnen hierop een campagne voor te bereiden om de Verenigde Staten uit de </a:t>
            </a:r>
            <a:r>
              <a:rPr lang="nl-NL" sz="1200" b="0" i="0" u="none" strike="noStrike" kern="1200" dirty="0">
                <a:solidFill>
                  <a:schemeClr val="bg1"/>
                </a:solidFill>
                <a:effectLst/>
                <a:latin typeface="+mn-lt"/>
                <a:ea typeface="+mn-ea"/>
                <a:cs typeface="+mn-cs"/>
                <a:hlinkClick r:id="rId10" tooltip="Grote Oceaan">
                  <a:extLst>
                    <a:ext uri="{A12FA001-AC4F-418D-AE19-62706E023703}">
                      <ahyp:hlinkClr xmlns:ahyp="http://schemas.microsoft.com/office/drawing/2018/hyperlinkcolor" val="tx"/>
                    </a:ext>
                  </a:extLst>
                </a:hlinkClick>
              </a:rPr>
              <a:t>Grote Oceaan</a:t>
            </a:r>
            <a:r>
              <a:rPr lang="nl-NL" sz="1200" b="0" i="0" u="none" strike="noStrike" kern="1200" dirty="0">
                <a:solidFill>
                  <a:schemeClr val="bg1"/>
                </a:solidFill>
                <a:effectLst/>
                <a:latin typeface="+mn-lt"/>
                <a:ea typeface="+mn-ea"/>
                <a:cs typeface="+mn-cs"/>
              </a:rPr>
              <a:t> te verdrijven. Juli 1941 werd ook het zuiden van </a:t>
            </a:r>
            <a:r>
              <a:rPr lang="nl-NL" sz="1200" b="0" i="0" u="none" strike="noStrike" kern="1200" dirty="0" err="1">
                <a:solidFill>
                  <a:schemeClr val="bg1"/>
                </a:solidFill>
                <a:effectLst/>
                <a:latin typeface="+mn-lt"/>
                <a:ea typeface="+mn-ea"/>
                <a:cs typeface="+mn-cs"/>
              </a:rPr>
              <a:t>Indo-China</a:t>
            </a:r>
            <a:r>
              <a:rPr lang="nl-NL" sz="1200" b="0" i="0" u="none" strike="noStrike" kern="1200" dirty="0">
                <a:solidFill>
                  <a:schemeClr val="bg1"/>
                </a:solidFill>
                <a:effectLst/>
                <a:latin typeface="+mn-lt"/>
                <a:ea typeface="+mn-ea"/>
                <a:cs typeface="+mn-cs"/>
              </a:rPr>
              <a:t> bezet.</a:t>
            </a:r>
            <a:endParaRPr lang="nl-NL" b="0" i="0" u="none" dirty="0">
              <a:solidFill>
                <a:schemeClr val="bg1"/>
              </a:solidFill>
            </a:endParaRPr>
          </a:p>
        </p:txBody>
      </p:sp>
      <p:sp>
        <p:nvSpPr>
          <p:cNvPr id="4" name="Tijdelijke aanduiding voor dianummer 3"/>
          <p:cNvSpPr>
            <a:spLocks noGrp="1"/>
          </p:cNvSpPr>
          <p:nvPr>
            <p:ph type="sldNum" sz="quarter" idx="5"/>
          </p:nvPr>
        </p:nvSpPr>
        <p:spPr/>
        <p:txBody>
          <a:bodyPr/>
          <a:lstStyle/>
          <a:p>
            <a:fld id="{D125A43C-A3D7-7B41-BE60-47EF159AAADB}" type="slidenum">
              <a:rPr lang="nl-NL" smtClean="0"/>
              <a:t>3</a:t>
            </a:fld>
            <a:endParaRPr lang="nl-NL"/>
          </a:p>
        </p:txBody>
      </p:sp>
    </p:spTree>
    <p:extLst>
      <p:ext uri="{BB962C8B-B14F-4D97-AF65-F5344CB8AC3E}">
        <p14:creationId xmlns:p14="http://schemas.microsoft.com/office/powerpoint/2010/main" val="559071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dirty="0">
                <a:solidFill>
                  <a:schemeClr val="tx1"/>
                </a:solidFill>
                <a:effectLst/>
                <a:latin typeface="+mn-lt"/>
                <a:ea typeface="+mn-ea"/>
                <a:cs typeface="+mn-cs"/>
              </a:rPr>
              <a:t>Hitler heeft weinig interesse in Afrika. Mussolini daarentegen droomt van een nieuw Romeins Rijk waarbij de Middellandse Zee een Italiaanse binnenzee zou worden. Italië valt Griekenland en Egypte (vanuit Libië) aan, maar in beide gevallen wordt de aanval afgeslagen. Daarop komt Hitler te hulp en wordt de Balkan binnen 20 dagen onder de voet gelopen. In Noord-Afrika zijn de Duitsers aanvankelijk ook succesvol, maar in 1943 worden ze verdreven. De Balkan wordt uiteindelijk in 1944 bevrijd van de Duitse bezetting.</a:t>
            </a:r>
            <a:endParaRPr lang="nl-NL" dirty="0"/>
          </a:p>
        </p:txBody>
      </p:sp>
      <p:sp>
        <p:nvSpPr>
          <p:cNvPr id="4" name="Tijdelijke aanduiding voor dianummer 3"/>
          <p:cNvSpPr>
            <a:spLocks noGrp="1"/>
          </p:cNvSpPr>
          <p:nvPr>
            <p:ph type="sldNum" sz="quarter" idx="5"/>
          </p:nvPr>
        </p:nvSpPr>
        <p:spPr/>
        <p:txBody>
          <a:bodyPr/>
          <a:lstStyle/>
          <a:p>
            <a:fld id="{D125A43C-A3D7-7B41-BE60-47EF159AAADB}" type="slidenum">
              <a:rPr lang="nl-NL" smtClean="0"/>
              <a:t>4</a:t>
            </a:fld>
            <a:endParaRPr lang="nl-NL"/>
          </a:p>
        </p:txBody>
      </p:sp>
    </p:spTree>
    <p:extLst>
      <p:ext uri="{BB962C8B-B14F-4D97-AF65-F5344CB8AC3E}">
        <p14:creationId xmlns:p14="http://schemas.microsoft.com/office/powerpoint/2010/main" val="1454457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125A43C-A3D7-7B41-BE60-47EF159AAADB}" type="slidenum">
              <a:rPr lang="nl-NL" smtClean="0"/>
              <a:t>5</a:t>
            </a:fld>
            <a:endParaRPr lang="nl-NL"/>
          </a:p>
        </p:txBody>
      </p:sp>
    </p:spTree>
    <p:extLst>
      <p:ext uri="{BB962C8B-B14F-4D97-AF65-F5344CB8AC3E}">
        <p14:creationId xmlns:p14="http://schemas.microsoft.com/office/powerpoint/2010/main" val="3142320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nl-NL"/>
              <a:t>Klik om stijl te bewerken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nl-NL"/>
              <a:t>Klik om stijl te bewerken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nl-NL"/>
              <a:t>Klik om stijl te bewerken</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nl-NL"/>
              <a:t>Klik om stijl te bewerken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nl-NL"/>
              <a:t>Klikken om de tekststijl van het model te bewerken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nl-NL"/>
              <a:t>Klik om stijl te bewerken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nl-NL"/>
              <a:t>Klikken om de tekststijl van het model te bewerken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nl-NL"/>
              <a:t>Klik om stijl te bewerken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nl-NL"/>
              <a:t>Klik om stijl te bewerken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1/20/21</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1/20/21</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28000"/>
                <a:satMod val="94000"/>
                <a:lumMod val="20000"/>
              </a:schemeClr>
              <a:schemeClr val="bg2">
                <a:tint val="94000"/>
                <a:shade val="84000"/>
                <a:satMod val="148000"/>
                <a:lumMod val="114000"/>
              </a:schemeClr>
            </a:duotone>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6893AD-124B-1E45-BD98-95F44E3AD39D}"/>
              </a:ext>
            </a:extLst>
          </p:cNvPr>
          <p:cNvSpPr>
            <a:spLocks noGrp="1"/>
          </p:cNvSpPr>
          <p:nvPr>
            <p:ph type="ctrTitle"/>
          </p:nvPr>
        </p:nvSpPr>
        <p:spPr/>
        <p:txBody>
          <a:bodyPr/>
          <a:lstStyle/>
          <a:p>
            <a:r>
              <a:rPr lang="nl-NL" dirty="0"/>
              <a:t>deel 1: </a:t>
            </a:r>
            <a:r>
              <a:rPr lang="nl-NL" dirty="0" err="1"/>
              <a:t>asmogendheden</a:t>
            </a:r>
            <a:r>
              <a:rPr lang="nl-NL" dirty="0"/>
              <a:t> in </a:t>
            </a:r>
            <a:r>
              <a:rPr lang="nl-NL"/>
              <a:t>de aanval</a:t>
            </a:r>
            <a:endParaRPr lang="nl-NL" dirty="0"/>
          </a:p>
        </p:txBody>
      </p:sp>
      <p:sp>
        <p:nvSpPr>
          <p:cNvPr id="3" name="Ondertitel 2">
            <a:extLst>
              <a:ext uri="{FF2B5EF4-FFF2-40B4-BE49-F238E27FC236}">
                <a16:creationId xmlns:a16="http://schemas.microsoft.com/office/drawing/2014/main" id="{150CB782-1B23-184F-83E3-FFEA26BB51DE}"/>
              </a:ext>
            </a:extLst>
          </p:cNvPr>
          <p:cNvSpPr>
            <a:spLocks noGrp="1"/>
          </p:cNvSpPr>
          <p:nvPr>
            <p:ph type="subTitle" idx="1"/>
          </p:nvPr>
        </p:nvSpPr>
        <p:spPr/>
        <p:txBody>
          <a:bodyPr/>
          <a:lstStyle/>
          <a:p>
            <a:endParaRPr lang="nl-NL" dirty="0"/>
          </a:p>
          <a:p>
            <a:r>
              <a:rPr lang="nl-NL" dirty="0"/>
              <a:t>Door: Jochem Osseman</a:t>
            </a:r>
          </a:p>
        </p:txBody>
      </p:sp>
    </p:spTree>
    <p:extLst>
      <p:ext uri="{BB962C8B-B14F-4D97-AF65-F5344CB8AC3E}">
        <p14:creationId xmlns:p14="http://schemas.microsoft.com/office/powerpoint/2010/main" val="722089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FE4BA0-1449-6348-97FF-4DD7D2E2A1B6}"/>
              </a:ext>
            </a:extLst>
          </p:cNvPr>
          <p:cNvSpPr>
            <a:spLocks noGrp="1"/>
          </p:cNvSpPr>
          <p:nvPr>
            <p:ph type="title"/>
          </p:nvPr>
        </p:nvSpPr>
        <p:spPr/>
        <p:txBody>
          <a:bodyPr/>
          <a:lstStyle/>
          <a:p>
            <a:r>
              <a:rPr lang="nl-NL" b="1" dirty="0" err="1"/>
              <a:t>europa</a:t>
            </a:r>
            <a:endParaRPr lang="nl-NL" b="1" dirty="0"/>
          </a:p>
        </p:txBody>
      </p:sp>
      <p:sp>
        <p:nvSpPr>
          <p:cNvPr id="3" name="Tijdelijke aanduiding voor inhoud 2">
            <a:extLst>
              <a:ext uri="{FF2B5EF4-FFF2-40B4-BE49-F238E27FC236}">
                <a16:creationId xmlns:a16="http://schemas.microsoft.com/office/drawing/2014/main" id="{6416A0CB-B553-6840-BEC8-88C036E1B9EB}"/>
              </a:ext>
            </a:extLst>
          </p:cNvPr>
          <p:cNvSpPr>
            <a:spLocks noGrp="1"/>
          </p:cNvSpPr>
          <p:nvPr>
            <p:ph idx="1"/>
          </p:nvPr>
        </p:nvSpPr>
        <p:spPr/>
        <p:txBody>
          <a:bodyPr/>
          <a:lstStyle/>
          <a:p>
            <a:pPr marL="0" indent="0">
              <a:buNone/>
            </a:pPr>
            <a:endParaRPr lang="nl-NL" dirty="0"/>
          </a:p>
          <a:p>
            <a:r>
              <a:rPr lang="nl-NL" dirty="0"/>
              <a:t>1 september 1939: </a:t>
            </a:r>
            <a:r>
              <a:rPr lang="nl-NL" dirty="0" err="1"/>
              <a:t>duitsland</a:t>
            </a:r>
            <a:r>
              <a:rPr lang="nl-NL" dirty="0"/>
              <a:t> valt polen binnen, geen oorlogsverklaring</a:t>
            </a:r>
          </a:p>
          <a:p>
            <a:r>
              <a:rPr lang="nl-NL" dirty="0"/>
              <a:t>Totale oorlog</a:t>
            </a:r>
          </a:p>
          <a:p>
            <a:r>
              <a:rPr lang="nl-NL" dirty="0"/>
              <a:t>Ook burgers deden mee</a:t>
            </a:r>
          </a:p>
        </p:txBody>
      </p:sp>
    </p:spTree>
    <p:extLst>
      <p:ext uri="{BB962C8B-B14F-4D97-AF65-F5344CB8AC3E}">
        <p14:creationId xmlns:p14="http://schemas.microsoft.com/office/powerpoint/2010/main" val="3357235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BCF283-9778-9440-91EF-AB471B3442CE}"/>
              </a:ext>
            </a:extLst>
          </p:cNvPr>
          <p:cNvSpPr>
            <a:spLocks noGrp="1"/>
          </p:cNvSpPr>
          <p:nvPr>
            <p:ph type="title"/>
          </p:nvPr>
        </p:nvSpPr>
        <p:spPr/>
        <p:txBody>
          <a:bodyPr/>
          <a:lstStyle/>
          <a:p>
            <a:r>
              <a:rPr lang="nl-NL" b="1" dirty="0"/>
              <a:t>Azië</a:t>
            </a:r>
          </a:p>
        </p:txBody>
      </p:sp>
      <p:sp>
        <p:nvSpPr>
          <p:cNvPr id="3" name="Tijdelijke aanduiding voor inhoud 2">
            <a:extLst>
              <a:ext uri="{FF2B5EF4-FFF2-40B4-BE49-F238E27FC236}">
                <a16:creationId xmlns:a16="http://schemas.microsoft.com/office/drawing/2014/main" id="{14F35731-F805-9845-BEE4-2016B5B3BD1A}"/>
              </a:ext>
            </a:extLst>
          </p:cNvPr>
          <p:cNvSpPr>
            <a:spLocks noGrp="1"/>
          </p:cNvSpPr>
          <p:nvPr>
            <p:ph idx="1"/>
          </p:nvPr>
        </p:nvSpPr>
        <p:spPr/>
        <p:txBody>
          <a:bodyPr/>
          <a:lstStyle/>
          <a:p>
            <a:r>
              <a:rPr lang="nl-NL" dirty="0" err="1"/>
              <a:t>japan</a:t>
            </a:r>
            <a:endParaRPr lang="nl-NL" dirty="0"/>
          </a:p>
          <a:p>
            <a:r>
              <a:rPr lang="nl-NL" dirty="0"/>
              <a:t>Driemogendhedenpact</a:t>
            </a:r>
          </a:p>
        </p:txBody>
      </p:sp>
      <p:sp>
        <p:nvSpPr>
          <p:cNvPr id="5" name="AutoShape 4">
            <a:extLst>
              <a:ext uri="{FF2B5EF4-FFF2-40B4-BE49-F238E27FC236}">
                <a16:creationId xmlns:a16="http://schemas.microsoft.com/office/drawing/2014/main" id="{AD966BF6-ADC7-1944-AD14-F211D44E3074}"/>
              </a:ext>
            </a:extLst>
          </p:cNvPr>
          <p:cNvSpPr>
            <a:spLocks noChangeAspect="1" noChangeArrowheads="1"/>
          </p:cNvSpPr>
          <p:nvPr/>
        </p:nvSpPr>
        <p:spPr bwMode="auto">
          <a:xfrm>
            <a:off x="4597400" y="2286000"/>
            <a:ext cx="3302000" cy="2590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2191858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DFAED-64A2-B947-A5BD-E8E6FEAAA361}"/>
              </a:ext>
            </a:extLst>
          </p:cNvPr>
          <p:cNvSpPr>
            <a:spLocks noGrp="1"/>
          </p:cNvSpPr>
          <p:nvPr>
            <p:ph type="title"/>
          </p:nvPr>
        </p:nvSpPr>
        <p:spPr/>
        <p:txBody>
          <a:bodyPr/>
          <a:lstStyle/>
          <a:p>
            <a:r>
              <a:rPr lang="nl-NL" b="1" dirty="0" err="1"/>
              <a:t>afrika</a:t>
            </a:r>
            <a:endParaRPr lang="nl-NL" b="1" dirty="0"/>
          </a:p>
        </p:txBody>
      </p:sp>
      <p:sp>
        <p:nvSpPr>
          <p:cNvPr id="3" name="Tijdelijke aanduiding voor inhoud 2">
            <a:extLst>
              <a:ext uri="{FF2B5EF4-FFF2-40B4-BE49-F238E27FC236}">
                <a16:creationId xmlns:a16="http://schemas.microsoft.com/office/drawing/2014/main" id="{A62CEFA4-B445-3C4A-B348-E2B7D964FD5B}"/>
              </a:ext>
            </a:extLst>
          </p:cNvPr>
          <p:cNvSpPr>
            <a:spLocks noGrp="1"/>
          </p:cNvSpPr>
          <p:nvPr>
            <p:ph idx="1"/>
          </p:nvPr>
        </p:nvSpPr>
        <p:spPr/>
        <p:txBody>
          <a:bodyPr/>
          <a:lstStyle/>
          <a:p>
            <a:r>
              <a:rPr lang="nl-NL" dirty="0"/>
              <a:t>Hitler weinig interesse</a:t>
            </a:r>
          </a:p>
          <a:p>
            <a:r>
              <a:rPr lang="nl-NL" dirty="0"/>
              <a:t>Mussolini wel</a:t>
            </a:r>
          </a:p>
        </p:txBody>
      </p:sp>
    </p:spTree>
    <p:extLst>
      <p:ext uri="{BB962C8B-B14F-4D97-AF65-F5344CB8AC3E}">
        <p14:creationId xmlns:p14="http://schemas.microsoft.com/office/powerpoint/2010/main" val="207207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F4272-84F9-974A-B21A-5E5F8CE199A6}"/>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id="{6B13B005-488A-8D4B-B02E-A6B326C7832D}"/>
              </a:ext>
            </a:extLst>
          </p:cNvPr>
          <p:cNvSpPr>
            <a:spLocks noGrp="1"/>
          </p:cNvSpPr>
          <p:nvPr>
            <p:ph idx="1"/>
          </p:nvPr>
        </p:nvSpPr>
        <p:spPr/>
        <p:txBody>
          <a:bodyPr/>
          <a:lstStyle/>
          <a:p>
            <a:r>
              <a:rPr lang="nl-NL" dirty="0" err="1"/>
              <a:t>Waneer</a:t>
            </a:r>
            <a:r>
              <a:rPr lang="nl-NL" dirty="0"/>
              <a:t> viel </a:t>
            </a:r>
            <a:r>
              <a:rPr lang="nl-NL" dirty="0" err="1"/>
              <a:t>duitsland</a:t>
            </a:r>
            <a:r>
              <a:rPr lang="nl-NL" dirty="0"/>
              <a:t> polen binnen?</a:t>
            </a:r>
          </a:p>
          <a:p>
            <a:r>
              <a:rPr lang="nl-NL" dirty="0"/>
              <a:t>Wat gebeurde er op 7 December 1941?</a:t>
            </a:r>
          </a:p>
          <a:p>
            <a:r>
              <a:rPr lang="nl-NL" dirty="0"/>
              <a:t>Wat gebeurde er tussen 1859 eb 1942 in </a:t>
            </a:r>
            <a:r>
              <a:rPr lang="nl-NL" dirty="0" err="1"/>
              <a:t>japan</a:t>
            </a:r>
            <a:r>
              <a:rPr lang="nl-NL" dirty="0"/>
              <a:t>?</a:t>
            </a:r>
          </a:p>
          <a:p>
            <a:r>
              <a:rPr lang="nl-NL" dirty="0"/>
              <a:t>Wat gebeurde er in september 1940?</a:t>
            </a:r>
          </a:p>
          <a:p>
            <a:r>
              <a:rPr lang="nl-NL" dirty="0"/>
              <a:t>Door wie worden </a:t>
            </a:r>
            <a:r>
              <a:rPr lang="nl-NL" dirty="0" err="1"/>
              <a:t>griekeland</a:t>
            </a:r>
            <a:r>
              <a:rPr lang="nl-NL" dirty="0"/>
              <a:t> en </a:t>
            </a:r>
            <a:r>
              <a:rPr lang="nl-NL" dirty="0" err="1"/>
              <a:t>egypte</a:t>
            </a:r>
            <a:r>
              <a:rPr lang="nl-NL" dirty="0"/>
              <a:t> aangevallen?</a:t>
            </a:r>
          </a:p>
          <a:p>
            <a:endParaRPr lang="nl-NL" dirty="0"/>
          </a:p>
        </p:txBody>
      </p:sp>
    </p:spTree>
    <p:extLst>
      <p:ext uri="{BB962C8B-B14F-4D97-AF65-F5344CB8AC3E}">
        <p14:creationId xmlns:p14="http://schemas.microsoft.com/office/powerpoint/2010/main" val="5577874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aster">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Raster</Template>
  <TotalTime>2764</TotalTime>
  <Words>652</Words>
  <Application>Microsoft Macintosh PowerPoint</Application>
  <PresentationFormat>Breedbeeld</PresentationFormat>
  <Paragraphs>31</Paragraphs>
  <Slides>5</Slides>
  <Notes>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5</vt:i4>
      </vt:variant>
    </vt:vector>
  </HeadingPairs>
  <TitlesOfParts>
    <vt:vector size="9" baseType="lpstr">
      <vt:lpstr>Arial</vt:lpstr>
      <vt:lpstr>Calibri</vt:lpstr>
      <vt:lpstr>Century Gothic</vt:lpstr>
      <vt:lpstr>Raster</vt:lpstr>
      <vt:lpstr>deel 1: asmogendheden in de aanval</vt:lpstr>
      <vt:lpstr>europa</vt:lpstr>
      <vt:lpstr>Azië</vt:lpstr>
      <vt:lpstr>afrika</vt:lpstr>
      <vt:lpstr>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A-3 leven in nederland deel 1: asmogendheden in de aanval</dc:title>
  <dc:creator>Jochem Osseman</dc:creator>
  <cp:lastModifiedBy>Jochem Osseman</cp:lastModifiedBy>
  <cp:revision>13</cp:revision>
  <dcterms:created xsi:type="dcterms:W3CDTF">2020-11-15T15:19:07Z</dcterms:created>
  <dcterms:modified xsi:type="dcterms:W3CDTF">2021-01-20T15:21:46Z</dcterms:modified>
</cp:coreProperties>
</file>